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Slab"/>
      <p:regular r:id="rId15"/>
      <p:bold r:id="rId16"/>
    </p:embeddedFont>
    <p:embeddedFont>
      <p:font typeface="Roboto"/>
      <p:regular r:id="rId17"/>
      <p:bold r:id="rId18"/>
      <p:italic r:id="rId19"/>
      <p:boldItalic r:id="rId20"/>
    </p:embeddedFont>
    <p:embeddedFont>
      <p:font typeface="Roboto Condensed"/>
      <p:regular r:id="rId21"/>
      <p:bold r:id="rId22"/>
      <p:italic r:id="rId23"/>
      <p:boldItalic r:id="rId24"/>
    </p:embeddedFont>
    <p:embeddedFont>
      <p:font typeface="Gill San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RobotoCondensed-bold.fntdata"/><Relationship Id="rId21" Type="http://schemas.openxmlformats.org/officeDocument/2006/relationships/font" Target="fonts/RobotoCondensed-regular.fntdata"/><Relationship Id="rId24" Type="http://schemas.openxmlformats.org/officeDocument/2006/relationships/font" Target="fonts/RobotoCondensed-boldItalic.fntdata"/><Relationship Id="rId23" Type="http://schemas.openxmlformats.org/officeDocument/2006/relationships/font" Target="fonts/RobotoCondense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illSans-bold.fntdata"/><Relationship Id="rId25" Type="http://schemas.openxmlformats.org/officeDocument/2006/relationships/font" Target="fonts/Gill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Slab-regular.fntdata"/><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font" Target="fonts/RobotoSlab-bold.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faa64a392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faa64a39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acda3f55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acda3f55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bc159776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bc159776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0bc159776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0bc159776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0bc159776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0bc159776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0bc159776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0bc159776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0bc159776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0bc159776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0bc159776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0bc159776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579451" y="336925"/>
            <a:ext cx="7893000" cy="20526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lvl1pPr lvl="0" algn="ctr">
              <a:spcBef>
                <a:spcPts val="0"/>
              </a:spcBef>
              <a:spcAft>
                <a:spcPts val="0"/>
              </a:spcAft>
              <a:buClr>
                <a:srgbClr val="00305D"/>
              </a:buClr>
              <a:buSzPts val="5200"/>
              <a:buFont typeface="Roboto Condensed"/>
              <a:buNone/>
              <a:defRPr sz="5200">
                <a:solidFill>
                  <a:srgbClr val="00305D"/>
                </a:solidFill>
                <a:latin typeface="Roboto Condensed"/>
                <a:ea typeface="Roboto Condensed"/>
                <a:cs typeface="Roboto Condensed"/>
                <a:sym typeface="Roboto Condense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579450" y="2274075"/>
            <a:ext cx="78930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3444098" y="3793675"/>
            <a:ext cx="2077824" cy="1139351"/>
          </a:xfrm>
          <a:prstGeom prst="rect">
            <a:avLst/>
          </a:prstGeom>
          <a:noFill/>
          <a:ln>
            <a:noFill/>
          </a:ln>
        </p:spPr>
      </p:pic>
      <p:sp>
        <p:nvSpPr>
          <p:cNvPr id="14" name="Google Shape;14;p2"/>
          <p:cNvSpPr/>
          <p:nvPr/>
        </p:nvSpPr>
        <p:spPr>
          <a:xfrm>
            <a:off x="0" y="5018100"/>
            <a:ext cx="2843700" cy="1254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028625" y="5018100"/>
            <a:ext cx="3039300" cy="1254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6225300" y="5018100"/>
            <a:ext cx="2918700" cy="1254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2" name="Shape 82"/>
        <p:cNvGrpSpPr/>
        <p:nvPr/>
      </p:nvGrpSpPr>
      <p:grpSpPr>
        <a:xfrm>
          <a:off x="0" y="0"/>
          <a:ext cx="0" cy="0"/>
          <a:chOff x="0" y="0"/>
          <a:chExt cx="0" cy="0"/>
        </a:xfrm>
      </p:grpSpPr>
      <p:sp>
        <p:nvSpPr>
          <p:cNvPr id="83" name="Google Shape;83;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4" name="Google Shape;84;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85" name="Google Shape;8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0" name="Google Shape;20;p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24" name="Google Shape;24;p3"/>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25" name="Shape 25"/>
        <p:cNvGrpSpPr/>
        <p:nvPr/>
      </p:nvGrpSpPr>
      <p:grpSpPr>
        <a:xfrm>
          <a:off x="0" y="0"/>
          <a:ext cx="0" cy="0"/>
          <a:chOff x="0" y="0"/>
          <a:chExt cx="0" cy="0"/>
        </a:xfrm>
      </p:grpSpPr>
      <p:sp>
        <p:nvSpPr>
          <p:cNvPr id="26" name="Google Shape;26;p4"/>
          <p:cNvSpPr txBox="1"/>
          <p:nvPr>
            <p:ph type="title"/>
          </p:nvPr>
        </p:nvSpPr>
        <p:spPr>
          <a:xfrm>
            <a:off x="364950" y="197775"/>
            <a:ext cx="8520600" cy="841800"/>
          </a:xfrm>
          <a:prstGeom prst="rect">
            <a:avLst/>
          </a:prstGeom>
          <a:effectLst>
            <a:outerShdw blurRad="57150" rotWithShape="0" algn="bl" dir="5400000" dist="19050">
              <a:srgbClr val="000000">
                <a:alpha val="50000"/>
              </a:srgbClr>
            </a:outerShdw>
          </a:effectLst>
        </p:spPr>
        <p:txBody>
          <a:bodyPr anchorCtr="0" anchor="ctr" bIns="91425" lIns="91425" spcFirstLastPara="1" rIns="91425" wrap="square" tIns="91425">
            <a:normAutofit/>
          </a:bodyPr>
          <a:lstStyle>
            <a:lvl1pPr lvl="0" rtl="0" algn="ctr">
              <a:spcBef>
                <a:spcPts val="0"/>
              </a:spcBef>
              <a:spcAft>
                <a:spcPts val="0"/>
              </a:spcAft>
              <a:buClr>
                <a:srgbClr val="00305D"/>
              </a:buClr>
              <a:buSzPts val="3600"/>
              <a:buFont typeface="Roboto Condensed"/>
              <a:buNone/>
              <a:defRPr b="1" sz="3600">
                <a:solidFill>
                  <a:srgbClr val="00305D"/>
                </a:solidFill>
                <a:latin typeface="Roboto Condensed"/>
                <a:ea typeface="Roboto Condensed"/>
                <a:cs typeface="Roboto Condensed"/>
                <a:sym typeface="Roboto Condensed"/>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4"/>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32" name="Google Shape;32;p4"/>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5"/>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5" name="Google Shape;35;p5"/>
          <p:cNvSpPr txBox="1"/>
          <p:nvPr>
            <p:ph idx="1" type="body"/>
          </p:nvPr>
        </p:nvSpPr>
        <p:spPr>
          <a:xfrm>
            <a:off x="311700" y="10000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36" name="Google Shape;36;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7" name="Google Shape;37;p5"/>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5"/>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5"/>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41" name="Google Shape;41;p5"/>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pic>
        <p:nvPicPr>
          <p:cNvPr id="42" name="Google Shape;42;p5"/>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43" name="Shape 43"/>
        <p:cNvGrpSpPr/>
        <p:nvPr/>
      </p:nvGrpSpPr>
      <p:grpSpPr>
        <a:xfrm>
          <a:off x="0" y="0"/>
          <a:ext cx="0" cy="0"/>
          <a:chOff x="0" y="0"/>
          <a:chExt cx="0" cy="0"/>
        </a:xfrm>
      </p:grpSpPr>
      <p:sp>
        <p:nvSpPr>
          <p:cNvPr id="44" name="Google Shape;44;p6"/>
          <p:cNvSpPr txBox="1"/>
          <p:nvPr>
            <p:ph type="title"/>
          </p:nvPr>
        </p:nvSpPr>
        <p:spPr>
          <a:xfrm>
            <a:off x="311700" y="2164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00305D"/>
              </a:buClr>
              <a:buSzPts val="2800"/>
              <a:buFont typeface="Roboto Condensed"/>
              <a:buNone/>
              <a:defRPr b="1">
                <a:solidFill>
                  <a:srgbClr val="00305D"/>
                </a:solidFill>
                <a:latin typeface="Roboto Condensed"/>
                <a:ea typeface="Roboto Condensed"/>
                <a:cs typeface="Roboto Condensed"/>
                <a:sym typeface="Roboto Condense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5" name="Google Shape;45;p6"/>
          <p:cNvSpPr txBox="1"/>
          <p:nvPr>
            <p:ph idx="1" type="body"/>
          </p:nvPr>
        </p:nvSpPr>
        <p:spPr>
          <a:xfrm>
            <a:off x="311700" y="100007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sp>
        <p:nvSpPr>
          <p:cNvPr id="46" name="Google Shape;46;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7" name="Google Shape;47;p6"/>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6"/>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51" name="Google Shape;51;p6"/>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
        <p:nvSpPr>
          <p:cNvPr id="52" name="Google Shape;52;p6"/>
          <p:cNvSpPr txBox="1"/>
          <p:nvPr>
            <p:ph idx="2" type="body"/>
          </p:nvPr>
        </p:nvSpPr>
        <p:spPr>
          <a:xfrm>
            <a:off x="4635275" y="975025"/>
            <a:ext cx="38979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Clr>
                <a:srgbClr val="666666"/>
              </a:buClr>
              <a:buSzPts val="1800"/>
              <a:buFont typeface="Roboto Slab"/>
              <a:buChar char="●"/>
              <a:defRPr>
                <a:solidFill>
                  <a:srgbClr val="666666"/>
                </a:solidFill>
                <a:latin typeface="Roboto Slab"/>
                <a:ea typeface="Roboto Slab"/>
                <a:cs typeface="Roboto Slab"/>
                <a:sym typeface="Roboto Slab"/>
              </a:defRPr>
            </a:lvl1pPr>
            <a:lvl2pPr indent="-317500" lvl="1" marL="914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2pPr>
            <a:lvl3pPr indent="-317500" lvl="2" marL="1371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3pPr>
            <a:lvl4pPr indent="-317500" lvl="3" marL="1828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4pPr>
            <a:lvl5pPr indent="-317500" lvl="4" marL="22860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5pPr>
            <a:lvl6pPr indent="-317500" lvl="5" marL="27432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6pPr>
            <a:lvl7pPr indent="-317500" lvl="6" marL="32004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7pPr>
            <a:lvl8pPr indent="-317500" lvl="7" marL="36576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8pPr>
            <a:lvl9pPr indent="-317500" lvl="8" marL="4114800" rtl="0">
              <a:spcBef>
                <a:spcPts val="0"/>
              </a:spcBef>
              <a:spcAft>
                <a:spcPts val="0"/>
              </a:spcAft>
              <a:buClr>
                <a:srgbClr val="666666"/>
              </a:buClr>
              <a:buSzPts val="1400"/>
              <a:buFont typeface="Roboto Slab"/>
              <a:buChar char="■"/>
              <a:defRPr>
                <a:solidFill>
                  <a:srgbClr val="666666"/>
                </a:solidFill>
                <a:latin typeface="Roboto Slab"/>
                <a:ea typeface="Roboto Slab"/>
                <a:cs typeface="Roboto Slab"/>
                <a:sym typeface="Roboto Slab"/>
              </a:defRPr>
            </a:lvl9pPr>
          </a:lstStyle>
          <a:p/>
        </p:txBody>
      </p:sp>
      <p:pic>
        <p:nvPicPr>
          <p:cNvPr id="53" name="Google Shape;53;p6"/>
          <p:cNvPicPr preferRelativeResize="0"/>
          <p:nvPr/>
        </p:nvPicPr>
        <p:blipFill rotWithShape="1">
          <a:blip r:embed="rId3">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7"/>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7" name="Shape 57"/>
        <p:cNvGrpSpPr/>
        <p:nvPr/>
      </p:nvGrpSpPr>
      <p:grpSpPr>
        <a:xfrm>
          <a:off x="0" y="0"/>
          <a:ext cx="0" cy="0"/>
          <a:chOff x="0" y="0"/>
          <a:chExt cx="0" cy="0"/>
        </a:xfrm>
      </p:grpSpPr>
      <p:sp>
        <p:nvSpPr>
          <p:cNvPr id="58" name="Google Shape;58;p8"/>
          <p:cNvSpPr txBox="1"/>
          <p:nvPr>
            <p:ph type="title"/>
          </p:nvPr>
        </p:nvSpPr>
        <p:spPr>
          <a:xfrm>
            <a:off x="5144100" y="175650"/>
            <a:ext cx="3999900" cy="755700"/>
          </a:xfrm>
          <a:prstGeom prst="rect">
            <a:avLst/>
          </a:prstGeom>
        </p:spPr>
        <p:txBody>
          <a:bodyPr anchorCtr="0" anchor="b" bIns="91425" lIns="91425" spcFirstLastPara="1" rIns="91425" wrap="square" tIns="91425">
            <a:normAutofit/>
          </a:bodyPr>
          <a:lstStyle>
            <a:lvl1pPr lv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9" name="Google Shape;59;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60" name="Google Shape;60;p8"/>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sp>
        <p:nvSpPr>
          <p:cNvPr id="61" name="Google Shape;61;p8"/>
          <p:cNvSpPr txBox="1"/>
          <p:nvPr>
            <p:ph idx="1"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pic>
        <p:nvPicPr>
          <p:cNvPr id="62" name="Google Shape;62;p8"/>
          <p:cNvPicPr preferRelativeResize="0"/>
          <p:nvPr/>
        </p:nvPicPr>
        <p:blipFill rotWithShape="1">
          <a:blip r:embed="rId2">
            <a:alphaModFix amt="20000"/>
          </a:blip>
          <a:srcRect b="15493" l="14691" r="14436" t="16074"/>
          <a:stretch/>
        </p:blipFill>
        <p:spPr>
          <a:xfrm rot="1095894">
            <a:off x="6843362" y="-892002"/>
            <a:ext cx="3645074" cy="3519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_COLUMN_TEXT_1">
    <p:spTree>
      <p:nvGrpSpPr>
        <p:cNvPr id="63" name="Shape 63"/>
        <p:cNvGrpSpPr/>
        <p:nvPr/>
      </p:nvGrpSpPr>
      <p:grpSpPr>
        <a:xfrm>
          <a:off x="0" y="0"/>
          <a:ext cx="0" cy="0"/>
          <a:chOff x="0" y="0"/>
          <a:chExt cx="0" cy="0"/>
        </a:xfrm>
      </p:grpSpPr>
      <p:sp>
        <p:nvSpPr>
          <p:cNvPr id="64" name="Google Shape;64;p9"/>
          <p:cNvSpPr txBox="1"/>
          <p:nvPr>
            <p:ph type="title"/>
          </p:nvPr>
        </p:nvSpPr>
        <p:spPr>
          <a:xfrm>
            <a:off x="341425" y="117600"/>
            <a:ext cx="3999900" cy="7557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00305D"/>
              </a:buClr>
              <a:buSzPts val="2400"/>
              <a:buFont typeface="Roboto Condensed"/>
              <a:buNone/>
              <a:defRPr b="1" sz="2400">
                <a:solidFill>
                  <a:srgbClr val="00305D"/>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5" name="Google Shape;6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9"/>
          <p:cNvSpPr txBox="1"/>
          <p:nvPr>
            <p:ph idx="1" type="body"/>
          </p:nvPr>
        </p:nvSpPr>
        <p:spPr>
          <a:xfrm>
            <a:off x="410725" y="124682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Clr>
                <a:srgbClr val="666666"/>
              </a:buClr>
              <a:buSzPts val="1400"/>
              <a:buChar char="●"/>
              <a:defRPr sz="1400">
                <a:solidFill>
                  <a:srgbClr val="666666"/>
                </a:solidFill>
              </a:defRPr>
            </a:lvl1pPr>
            <a:lvl2pPr indent="-304800" lvl="1" marL="914400" rtl="0">
              <a:spcBef>
                <a:spcPts val="0"/>
              </a:spcBef>
              <a:spcAft>
                <a:spcPts val="0"/>
              </a:spcAft>
              <a:buClr>
                <a:srgbClr val="666666"/>
              </a:buClr>
              <a:buSzPts val="1200"/>
              <a:buChar char="○"/>
              <a:defRPr sz="1200">
                <a:solidFill>
                  <a:srgbClr val="666666"/>
                </a:solidFill>
              </a:defRPr>
            </a:lvl2pPr>
            <a:lvl3pPr indent="-304800" lvl="2" marL="1371600" rtl="0">
              <a:spcBef>
                <a:spcPts val="0"/>
              </a:spcBef>
              <a:spcAft>
                <a:spcPts val="0"/>
              </a:spcAft>
              <a:buClr>
                <a:srgbClr val="666666"/>
              </a:buClr>
              <a:buSzPts val="1200"/>
              <a:buChar char="■"/>
              <a:defRPr sz="1200">
                <a:solidFill>
                  <a:srgbClr val="666666"/>
                </a:solidFill>
              </a:defRPr>
            </a:lvl3pPr>
            <a:lvl4pPr indent="-304800" lvl="3" marL="1828800" rtl="0">
              <a:spcBef>
                <a:spcPts val="0"/>
              </a:spcBef>
              <a:spcAft>
                <a:spcPts val="0"/>
              </a:spcAft>
              <a:buClr>
                <a:srgbClr val="666666"/>
              </a:buClr>
              <a:buSzPts val="1200"/>
              <a:buChar char="●"/>
              <a:defRPr sz="1200">
                <a:solidFill>
                  <a:srgbClr val="666666"/>
                </a:solidFill>
              </a:defRPr>
            </a:lvl4pPr>
            <a:lvl5pPr indent="-304800" lvl="4" marL="2286000" rtl="0">
              <a:spcBef>
                <a:spcPts val="0"/>
              </a:spcBef>
              <a:spcAft>
                <a:spcPts val="0"/>
              </a:spcAft>
              <a:buClr>
                <a:srgbClr val="666666"/>
              </a:buClr>
              <a:buSzPts val="1200"/>
              <a:buChar char="○"/>
              <a:defRPr sz="1200">
                <a:solidFill>
                  <a:srgbClr val="666666"/>
                </a:solidFill>
              </a:defRPr>
            </a:lvl5pPr>
            <a:lvl6pPr indent="-304800" lvl="5" marL="2743200" rtl="0">
              <a:spcBef>
                <a:spcPts val="0"/>
              </a:spcBef>
              <a:spcAft>
                <a:spcPts val="0"/>
              </a:spcAft>
              <a:buClr>
                <a:srgbClr val="666666"/>
              </a:buClr>
              <a:buSzPts val="1200"/>
              <a:buChar char="■"/>
              <a:defRPr sz="1200">
                <a:solidFill>
                  <a:srgbClr val="666666"/>
                </a:solidFill>
              </a:defRPr>
            </a:lvl6pPr>
            <a:lvl7pPr indent="-304800" lvl="6" marL="3200400" rtl="0">
              <a:spcBef>
                <a:spcPts val="0"/>
              </a:spcBef>
              <a:spcAft>
                <a:spcPts val="0"/>
              </a:spcAft>
              <a:buClr>
                <a:srgbClr val="666666"/>
              </a:buClr>
              <a:buSzPts val="1200"/>
              <a:buChar char="●"/>
              <a:defRPr sz="1200">
                <a:solidFill>
                  <a:srgbClr val="666666"/>
                </a:solidFill>
              </a:defRPr>
            </a:lvl7pPr>
            <a:lvl8pPr indent="-304800" lvl="7" marL="3657600" rtl="0">
              <a:spcBef>
                <a:spcPts val="0"/>
              </a:spcBef>
              <a:spcAft>
                <a:spcPts val="0"/>
              </a:spcAft>
              <a:buClr>
                <a:srgbClr val="666666"/>
              </a:buClr>
              <a:buSzPts val="1200"/>
              <a:buChar char="○"/>
              <a:defRPr sz="1200">
                <a:solidFill>
                  <a:srgbClr val="666666"/>
                </a:solidFill>
              </a:defRPr>
            </a:lvl8pPr>
            <a:lvl9pPr indent="-304800" lvl="8" marL="4114800" rtl="0">
              <a:spcBef>
                <a:spcPts val="0"/>
              </a:spcBef>
              <a:spcAft>
                <a:spcPts val="0"/>
              </a:spcAft>
              <a:buClr>
                <a:srgbClr val="666666"/>
              </a:buClr>
              <a:buSzPts val="1200"/>
              <a:buChar char="■"/>
              <a:defRPr sz="1200">
                <a:solidFill>
                  <a:srgbClr val="666666"/>
                </a:solidFill>
              </a:defRPr>
            </a:lvl9pPr>
          </a:lstStyle>
          <a:p/>
        </p:txBody>
      </p:sp>
      <p:sp>
        <p:nvSpPr>
          <p:cNvPr id="67" name="Google Shape;67;p9"/>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71" name="Google Shape;71;p9"/>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72" name="Shape 72"/>
        <p:cNvGrpSpPr/>
        <p:nvPr/>
      </p:nvGrpSpPr>
      <p:grpSpPr>
        <a:xfrm>
          <a:off x="0" y="0"/>
          <a:ext cx="0" cy="0"/>
          <a:chOff x="0" y="0"/>
          <a:chExt cx="0" cy="0"/>
        </a:xfrm>
      </p:grpSpPr>
      <p:sp>
        <p:nvSpPr>
          <p:cNvPr id="73" name="Google Shape;73;p10"/>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00305D"/>
              </a:buClr>
              <a:buSzPts val="4200"/>
              <a:buFont typeface="Roboto Condensed"/>
              <a:buNone/>
              <a:defRPr b="1" sz="4200">
                <a:solidFill>
                  <a:srgbClr val="00305D"/>
                </a:solidFill>
                <a:latin typeface="Roboto Condensed"/>
                <a:ea typeface="Roboto Condensed"/>
                <a:cs typeface="Roboto Condensed"/>
                <a:sym typeface="Roboto Condense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74" name="Google Shape;74;p10"/>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666666"/>
              </a:buClr>
              <a:buSzPts val="2100"/>
              <a:buNone/>
              <a:defRPr sz="2100">
                <a:solidFill>
                  <a:srgbClr val="666666"/>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75" name="Google Shape;75;p10"/>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rgbClr val="666666"/>
              </a:buClr>
              <a:buSzPts val="1800"/>
              <a:buChar char="●"/>
              <a:defRPr>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76" name="Google Shape;7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77" name="Google Shape;77;p10"/>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0"/>
          <p:cNvSpPr txBox="1"/>
          <p:nvPr/>
        </p:nvSpPr>
        <p:spPr>
          <a:xfrm>
            <a:off x="4934400" y="4725700"/>
            <a:ext cx="3897900" cy="3078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800">
                <a:latin typeface="Roboto Slab"/>
                <a:ea typeface="Roboto Slab"/>
                <a:cs typeface="Roboto Slab"/>
                <a:sym typeface="Roboto Slab"/>
              </a:rPr>
              <a:t>Bastrop Independent School District</a:t>
            </a:r>
            <a:r>
              <a:rPr lang="en" sz="800">
                <a:latin typeface="Roboto Slab"/>
                <a:ea typeface="Roboto Slab"/>
                <a:cs typeface="Roboto Slab"/>
                <a:sym typeface="Roboto Slab"/>
              </a:rPr>
              <a:t> </a:t>
            </a:r>
            <a:r>
              <a:rPr lang="en" sz="800">
                <a:solidFill>
                  <a:srgbClr val="00689D"/>
                </a:solidFill>
                <a:latin typeface="Roboto Slab"/>
                <a:ea typeface="Roboto Slab"/>
                <a:cs typeface="Roboto Slab"/>
                <a:sym typeface="Roboto Slab"/>
              </a:rPr>
              <a:t>| Date of Presentation</a:t>
            </a:r>
            <a:endParaRPr sz="800">
              <a:solidFill>
                <a:srgbClr val="00689D"/>
              </a:solidFill>
              <a:latin typeface="Roboto Slab"/>
              <a:ea typeface="Roboto Slab"/>
              <a:cs typeface="Roboto Slab"/>
              <a:sym typeface="Roboto Slab"/>
            </a:endParaRPr>
          </a:p>
        </p:txBody>
      </p:sp>
      <p:pic>
        <p:nvPicPr>
          <p:cNvPr id="81" name="Google Shape;81;p10"/>
          <p:cNvPicPr preferRelativeResize="0"/>
          <p:nvPr/>
        </p:nvPicPr>
        <p:blipFill rotWithShape="1">
          <a:blip r:embed="rId2">
            <a:alphaModFix/>
          </a:blip>
          <a:srcRect b="22193" l="0" r="0" t="19633"/>
          <a:stretch/>
        </p:blipFill>
        <p:spPr>
          <a:xfrm>
            <a:off x="311700" y="4692400"/>
            <a:ext cx="731653" cy="307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ctrTitle"/>
          </p:nvPr>
        </p:nvSpPr>
        <p:spPr>
          <a:xfrm>
            <a:off x="579450" y="336925"/>
            <a:ext cx="7893000" cy="157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en"/>
              <a:t>College Acceptance </a:t>
            </a:r>
            <a:endParaRPr b="1"/>
          </a:p>
          <a:p>
            <a:pPr indent="0" lvl="0" marL="0" rtl="0" algn="ctr">
              <a:spcBef>
                <a:spcPts val="0"/>
              </a:spcBef>
              <a:spcAft>
                <a:spcPts val="0"/>
              </a:spcAft>
              <a:buNone/>
            </a:pPr>
            <a:r>
              <a:rPr b="1" lang="en"/>
              <a:t>What’s Next?</a:t>
            </a:r>
            <a:endParaRPr b="1"/>
          </a:p>
        </p:txBody>
      </p:sp>
      <p:sp>
        <p:nvSpPr>
          <p:cNvPr id="91" name="Google Shape;91;p12"/>
          <p:cNvSpPr txBox="1"/>
          <p:nvPr>
            <p:ph idx="1" type="subTitle"/>
          </p:nvPr>
        </p:nvSpPr>
        <p:spPr>
          <a:xfrm>
            <a:off x="579450" y="2133350"/>
            <a:ext cx="7893000" cy="1238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400">
                <a:solidFill>
                  <a:schemeClr val="dk1"/>
                </a:solidFill>
                <a:latin typeface="Roboto"/>
                <a:ea typeface="Roboto"/>
                <a:cs typeface="Roboto"/>
                <a:sym typeface="Roboto"/>
              </a:rPr>
              <a:t>College Prep</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Mr. Gordon</a:t>
            </a:r>
            <a:endParaRPr sz="2400">
              <a:solidFill>
                <a:schemeClr val="dk1"/>
              </a:solidFill>
              <a:latin typeface="Roboto"/>
              <a:ea typeface="Roboto"/>
              <a:cs typeface="Roboto"/>
              <a:sym typeface="Roboto"/>
            </a:endParaRPr>
          </a:p>
          <a:p>
            <a:pPr indent="0" lvl="0" marL="0" rtl="0" algn="ctr">
              <a:spcBef>
                <a:spcPts val="0"/>
              </a:spcBef>
              <a:spcAft>
                <a:spcPts val="0"/>
              </a:spcAft>
              <a:buNone/>
            </a:pPr>
            <a:r>
              <a:rPr lang="en" sz="2400">
                <a:solidFill>
                  <a:schemeClr val="dk1"/>
                </a:solidFill>
                <a:latin typeface="Roboto"/>
                <a:ea typeface="Roboto"/>
                <a:cs typeface="Roboto"/>
                <a:sym typeface="Roboto"/>
              </a:rPr>
              <a:t>jgordon@bisdtx.org</a:t>
            </a:r>
            <a:endParaRPr sz="2400">
              <a:solidFill>
                <a:schemeClr val="dk1"/>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 name="Shape 95"/>
        <p:cNvGrpSpPr/>
        <p:nvPr/>
      </p:nvGrpSpPr>
      <p:grpSpPr>
        <a:xfrm>
          <a:off x="0" y="0"/>
          <a:ext cx="0" cy="0"/>
          <a:chOff x="0" y="0"/>
          <a:chExt cx="0" cy="0"/>
        </a:xfrm>
      </p:grpSpPr>
      <p:sp>
        <p:nvSpPr>
          <p:cNvPr id="96" name="Google Shape;96;p13"/>
          <p:cNvSpPr/>
          <p:nvPr/>
        </p:nvSpPr>
        <p:spPr>
          <a:xfrm>
            <a:off x="0" y="0"/>
            <a:ext cx="193800" cy="1735800"/>
          </a:xfrm>
          <a:prstGeom prst="rect">
            <a:avLst/>
          </a:prstGeom>
          <a:solidFill>
            <a:srgbClr val="00305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0" y="1823650"/>
            <a:ext cx="193800" cy="1526700"/>
          </a:xfrm>
          <a:prstGeom prst="rect">
            <a:avLst/>
          </a:prstGeom>
          <a:solidFill>
            <a:srgbClr val="981A3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0" y="3471625"/>
            <a:ext cx="193800" cy="1681800"/>
          </a:xfrm>
          <a:prstGeom prst="rect">
            <a:avLst/>
          </a:prstGeom>
          <a:solidFill>
            <a:srgbClr val="00689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txBox="1"/>
          <p:nvPr>
            <p:ph type="title"/>
          </p:nvPr>
        </p:nvSpPr>
        <p:spPr>
          <a:xfrm>
            <a:off x="265500" y="1233175"/>
            <a:ext cx="4045200" cy="1482300"/>
          </a:xfrm>
          <a:prstGeom prst="rect">
            <a:avLst/>
          </a:prstGeom>
          <a:effectLst>
            <a:outerShdw blurRad="57150" rotWithShape="0" algn="bl" dir="5400000" dist="19050">
              <a:srgbClr val="000000">
                <a:alpha val="50000"/>
              </a:srgbClr>
            </a:outerShdw>
          </a:effectLst>
        </p:spPr>
        <p:txBody>
          <a:bodyPr anchorCtr="0" anchor="b" bIns="91425" lIns="91425" spcFirstLastPara="1" rIns="91425" wrap="square" tIns="91425">
            <a:normAutofit/>
          </a:bodyPr>
          <a:lstStyle/>
          <a:p>
            <a:pPr indent="0" lvl="0" marL="0" rtl="0" algn="l">
              <a:spcBef>
                <a:spcPts val="0"/>
              </a:spcBef>
              <a:spcAft>
                <a:spcPts val="0"/>
              </a:spcAft>
              <a:buNone/>
            </a:pPr>
            <a:r>
              <a:rPr lang="en"/>
              <a:t>Upcoming Events</a:t>
            </a:r>
            <a:endParaRPr>
              <a:latin typeface="Roboto Condensed"/>
              <a:ea typeface="Roboto Condensed"/>
              <a:cs typeface="Roboto Condensed"/>
              <a:sym typeface="Roboto Condensed"/>
            </a:endParaRPr>
          </a:p>
        </p:txBody>
      </p:sp>
      <p:sp>
        <p:nvSpPr>
          <p:cNvPr id="100" name="Google Shape;100;p13"/>
          <p:cNvSpPr txBox="1"/>
          <p:nvPr>
            <p:ph idx="2" type="body"/>
          </p:nvPr>
        </p:nvSpPr>
        <p:spPr>
          <a:xfrm>
            <a:off x="4103975" y="388700"/>
            <a:ext cx="4854300" cy="4754700"/>
          </a:xfrm>
          <a:prstGeom prst="rect">
            <a:avLst/>
          </a:prstGeom>
        </p:spPr>
        <p:txBody>
          <a:bodyPr anchorCtr="0" anchor="ctr" bIns="91425" lIns="91425" spcFirstLastPara="1" rIns="91425" wrap="square" tIns="91425">
            <a:normAutofit fontScale="25000"/>
          </a:bodyPr>
          <a:lstStyle/>
          <a:p>
            <a:pPr indent="0" lvl="0" marL="0" rtl="0" algn="l">
              <a:lnSpc>
                <a:spcPct val="150000"/>
              </a:lnSpc>
              <a:spcBef>
                <a:spcPts val="0"/>
              </a:spcBef>
              <a:spcAft>
                <a:spcPts val="0"/>
              </a:spcAft>
              <a:buNone/>
            </a:pPr>
            <a:r>
              <a:t/>
            </a:r>
            <a:endParaRPr b="1" sz="7700">
              <a:solidFill>
                <a:srgbClr val="723130"/>
              </a:solidFill>
            </a:endParaRPr>
          </a:p>
          <a:p>
            <a:pPr indent="-350837" lvl="0" marL="457200" rtl="0" algn="ctr">
              <a:lnSpc>
                <a:spcPct val="150000"/>
              </a:lnSpc>
              <a:spcBef>
                <a:spcPts val="1200"/>
              </a:spcBef>
              <a:spcAft>
                <a:spcPts val="0"/>
              </a:spcAft>
              <a:buClr>
                <a:srgbClr val="0000FF"/>
              </a:buClr>
              <a:buSzPct val="100000"/>
              <a:buChar char="❖"/>
            </a:pPr>
            <a:r>
              <a:rPr b="1" lang="en" sz="7700">
                <a:solidFill>
                  <a:srgbClr val="0000FF"/>
                </a:solidFill>
              </a:rPr>
              <a:t>Weds. Jan. 5th- CRCA Audit</a:t>
            </a:r>
            <a:endParaRPr b="1" sz="7700">
              <a:solidFill>
                <a:srgbClr val="0000FF"/>
              </a:solidFill>
            </a:endParaRPr>
          </a:p>
          <a:p>
            <a:pPr indent="-350837" lvl="0" marL="457200" rtl="0" algn="ctr">
              <a:lnSpc>
                <a:spcPct val="150000"/>
              </a:lnSpc>
              <a:spcBef>
                <a:spcPts val="0"/>
              </a:spcBef>
              <a:spcAft>
                <a:spcPts val="0"/>
              </a:spcAft>
              <a:buClr>
                <a:schemeClr val="accent4"/>
              </a:buClr>
              <a:buSzPct val="100000"/>
              <a:buChar char="❖"/>
            </a:pPr>
            <a:r>
              <a:rPr b="1" lang="en" sz="7700">
                <a:solidFill>
                  <a:schemeClr val="accent4"/>
                </a:solidFill>
              </a:rPr>
              <a:t>Thurs. Jan 6th- ACC Audit</a:t>
            </a:r>
            <a:endParaRPr b="1" sz="7700">
              <a:solidFill>
                <a:srgbClr val="A64D79"/>
              </a:solidFill>
            </a:endParaRPr>
          </a:p>
          <a:p>
            <a:pPr indent="-350837" lvl="0" marL="457200" rtl="0" algn="ctr">
              <a:lnSpc>
                <a:spcPct val="150000"/>
              </a:lnSpc>
              <a:spcBef>
                <a:spcPts val="0"/>
              </a:spcBef>
              <a:spcAft>
                <a:spcPts val="0"/>
              </a:spcAft>
              <a:buClr>
                <a:schemeClr val="dk1"/>
              </a:buClr>
              <a:buSzPct val="100000"/>
              <a:buChar char="❖"/>
            </a:pPr>
            <a:r>
              <a:rPr b="1" lang="en" sz="7700">
                <a:solidFill>
                  <a:schemeClr val="dk1"/>
                </a:solidFill>
              </a:rPr>
              <a:t>Mon. Jan. 10th- CPR</a:t>
            </a:r>
            <a:endParaRPr b="1" sz="7700">
              <a:solidFill>
                <a:schemeClr val="dk1"/>
              </a:solidFill>
            </a:endParaRPr>
          </a:p>
          <a:p>
            <a:pPr indent="-350837" lvl="0" marL="457200" rtl="0" algn="ctr">
              <a:lnSpc>
                <a:spcPct val="150000"/>
              </a:lnSpc>
              <a:spcBef>
                <a:spcPts val="0"/>
              </a:spcBef>
              <a:spcAft>
                <a:spcPts val="0"/>
              </a:spcAft>
              <a:buClr>
                <a:srgbClr val="9900FF"/>
              </a:buClr>
              <a:buSzPct val="100000"/>
              <a:buChar char="❖"/>
            </a:pPr>
            <a:r>
              <a:rPr b="1" lang="en" sz="7700">
                <a:solidFill>
                  <a:srgbClr val="9900FF"/>
                </a:solidFill>
              </a:rPr>
              <a:t>Fri. Jan. 14th- Pep Rally</a:t>
            </a:r>
            <a:endParaRPr b="1" sz="7700">
              <a:solidFill>
                <a:srgbClr val="9900FF"/>
              </a:solidFill>
            </a:endParaRPr>
          </a:p>
          <a:p>
            <a:pPr indent="-350837" lvl="0" marL="457200" rtl="0" algn="ctr">
              <a:lnSpc>
                <a:spcPct val="150000"/>
              </a:lnSpc>
              <a:spcBef>
                <a:spcPts val="0"/>
              </a:spcBef>
              <a:spcAft>
                <a:spcPts val="0"/>
              </a:spcAft>
              <a:buClr>
                <a:srgbClr val="5B0F00"/>
              </a:buClr>
              <a:buSzPct val="100000"/>
              <a:buChar char="❖"/>
            </a:pPr>
            <a:r>
              <a:rPr b="1" lang="en" sz="7700">
                <a:solidFill>
                  <a:srgbClr val="5B0F00"/>
                </a:solidFill>
              </a:rPr>
              <a:t>Mon. Jan. 17th- MLK Holiday</a:t>
            </a:r>
            <a:endParaRPr b="1" sz="7700">
              <a:solidFill>
                <a:srgbClr val="5B0F00"/>
              </a:solidFill>
            </a:endParaRPr>
          </a:p>
          <a:p>
            <a:pPr indent="-350837" lvl="0" marL="457200" rtl="0" algn="ctr">
              <a:lnSpc>
                <a:spcPct val="150000"/>
              </a:lnSpc>
              <a:spcBef>
                <a:spcPts val="0"/>
              </a:spcBef>
              <a:spcAft>
                <a:spcPts val="0"/>
              </a:spcAft>
              <a:buClr>
                <a:schemeClr val="accent5"/>
              </a:buClr>
              <a:buSzPct val="100000"/>
              <a:buChar char="❖"/>
            </a:pPr>
            <a:r>
              <a:rPr b="1" lang="en" sz="7700">
                <a:solidFill>
                  <a:schemeClr val="accent5"/>
                </a:solidFill>
              </a:rPr>
              <a:t>Tues. Jan 18th- ACC Starts</a:t>
            </a:r>
            <a:endParaRPr b="1" sz="7700">
              <a:solidFill>
                <a:schemeClr val="accent5"/>
              </a:solidFill>
            </a:endParaRPr>
          </a:p>
          <a:p>
            <a:pPr indent="0" lvl="0" marL="0" rtl="0" algn="ctr">
              <a:lnSpc>
                <a:spcPct val="100000"/>
              </a:lnSpc>
              <a:spcBef>
                <a:spcPts val="1200"/>
              </a:spcBef>
              <a:spcAft>
                <a:spcPts val="0"/>
              </a:spcAft>
              <a:buNone/>
            </a:pPr>
            <a:r>
              <a:t/>
            </a:r>
            <a:endParaRPr b="1" sz="7700">
              <a:solidFill>
                <a:srgbClr val="00FF00"/>
              </a:solidFill>
            </a:endParaRPr>
          </a:p>
          <a:p>
            <a:pPr indent="0" lvl="0" marL="457200" rtl="0" algn="ctr">
              <a:lnSpc>
                <a:spcPct val="100000"/>
              </a:lnSpc>
              <a:spcBef>
                <a:spcPts val="1200"/>
              </a:spcBef>
              <a:spcAft>
                <a:spcPts val="1200"/>
              </a:spcAft>
              <a:buNone/>
            </a:pPr>
            <a:r>
              <a:t/>
            </a:r>
            <a:endParaRPr b="1" sz="2000">
              <a:solidFill>
                <a:srgbClr val="00689D"/>
              </a:solidFill>
            </a:endParaRPr>
          </a:p>
        </p:txBody>
      </p:sp>
      <p:sp>
        <p:nvSpPr>
          <p:cNvPr id="101" name="Google Shape;101;p13"/>
          <p:cNvSpPr txBox="1"/>
          <p:nvPr/>
        </p:nvSpPr>
        <p:spPr>
          <a:xfrm>
            <a:off x="7719775" y="4753225"/>
            <a:ext cx="10476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rPr>
              <a:t>hi</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4"/>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07" name="Google Shape;107;p14"/>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Senior Decision</a:t>
            </a:r>
            <a:endParaRPr sz="1000"/>
          </a:p>
        </p:txBody>
      </p:sp>
      <p:sp>
        <p:nvSpPr>
          <p:cNvPr id="108" name="Google Shape;108;p14"/>
          <p:cNvSpPr txBox="1"/>
          <p:nvPr/>
        </p:nvSpPr>
        <p:spPr>
          <a:xfrm>
            <a:off x="979250" y="860125"/>
            <a:ext cx="7424700" cy="500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355600" lvl="0" marL="457200" rtl="0" algn="ctr">
              <a:lnSpc>
                <a:spcPct val="120000"/>
              </a:lnSpc>
              <a:spcBef>
                <a:spcPts val="1000"/>
              </a:spcBef>
              <a:spcAft>
                <a:spcPts val="0"/>
              </a:spcAft>
              <a:buClr>
                <a:schemeClr val="dk1"/>
              </a:buClr>
              <a:buSzPts val="2000"/>
              <a:buChar char="❏"/>
            </a:pPr>
            <a:r>
              <a:rPr lang="en" sz="2000">
                <a:solidFill>
                  <a:schemeClr val="dk1"/>
                </a:solidFill>
              </a:rPr>
              <a:t>Senior T-shirts</a:t>
            </a:r>
            <a:endParaRPr sz="2000">
              <a:solidFill>
                <a:schemeClr val="dk1"/>
              </a:solidFill>
            </a:endParaRPr>
          </a:p>
          <a:p>
            <a:pPr indent="-355600" lvl="0" marL="457200" rtl="0" algn="ctr">
              <a:lnSpc>
                <a:spcPct val="120000"/>
              </a:lnSpc>
              <a:spcBef>
                <a:spcPts val="0"/>
              </a:spcBef>
              <a:spcAft>
                <a:spcPts val="0"/>
              </a:spcAft>
              <a:buClr>
                <a:schemeClr val="dk1"/>
              </a:buClr>
              <a:buSzPts val="2000"/>
              <a:buChar char="❏"/>
            </a:pPr>
            <a:r>
              <a:rPr lang="en" sz="2000">
                <a:solidFill>
                  <a:schemeClr val="dk1"/>
                </a:solidFill>
              </a:rPr>
              <a:t>Senior pics</a:t>
            </a:r>
            <a:endParaRPr sz="2000">
              <a:solidFill>
                <a:schemeClr val="dk1"/>
              </a:solidFill>
            </a:endParaRPr>
          </a:p>
          <a:p>
            <a:pPr indent="-355600" lvl="0" marL="457200" rtl="0" algn="ctr">
              <a:lnSpc>
                <a:spcPct val="120000"/>
              </a:lnSpc>
              <a:spcBef>
                <a:spcPts val="0"/>
              </a:spcBef>
              <a:spcAft>
                <a:spcPts val="0"/>
              </a:spcAft>
              <a:buClr>
                <a:schemeClr val="dk1"/>
              </a:buClr>
              <a:buSzPts val="2000"/>
              <a:buChar char="❏"/>
            </a:pPr>
            <a:r>
              <a:rPr lang="en" sz="2000">
                <a:solidFill>
                  <a:schemeClr val="dk1"/>
                </a:solidFill>
              </a:rPr>
              <a:t>Lunch Applications- Pell Grants</a:t>
            </a:r>
            <a:endParaRPr sz="2000">
              <a:solidFill>
                <a:schemeClr val="dk1"/>
              </a:solidFill>
            </a:endParaRPr>
          </a:p>
          <a:p>
            <a:pPr indent="0" lvl="0" marL="0" rtl="0" algn="ctr">
              <a:lnSpc>
                <a:spcPct val="120000"/>
              </a:lnSpc>
              <a:spcBef>
                <a:spcPts val="1000"/>
              </a:spcBef>
              <a:spcAft>
                <a:spcPts val="0"/>
              </a:spcAft>
              <a:buClr>
                <a:schemeClr val="dk1"/>
              </a:buClr>
              <a:buSzPts val="1100"/>
              <a:buFont typeface="Arial"/>
              <a:buNone/>
            </a:pPr>
            <a:r>
              <a:t/>
            </a:r>
            <a:endParaRPr sz="2000">
              <a:solidFill>
                <a:schemeClr val="dk1"/>
              </a:solidFill>
            </a:endParaRPr>
          </a:p>
          <a:p>
            <a:pPr indent="0" lvl="0" marL="0" rtl="0" algn="ctr">
              <a:lnSpc>
                <a:spcPct val="120000"/>
              </a:lnSpc>
              <a:spcBef>
                <a:spcPts val="1000"/>
              </a:spcBef>
              <a:spcAft>
                <a:spcPts val="0"/>
              </a:spcAft>
              <a:buClr>
                <a:schemeClr val="dk1"/>
              </a:buClr>
              <a:buSzPts val="1100"/>
              <a:buFont typeface="Arial"/>
              <a:buNone/>
            </a:pPr>
            <a:r>
              <a:rPr lang="en" sz="2000">
                <a:solidFill>
                  <a:srgbClr val="B71E42"/>
                </a:solidFill>
              </a:rPr>
              <a:t>•</a:t>
            </a:r>
            <a:r>
              <a:rPr b="1" lang="en" sz="2000">
                <a:solidFill>
                  <a:schemeClr val="dk1"/>
                </a:solidFill>
              </a:rPr>
              <a:t>Congrats to Kylie, Malachi, and Melanie T. for being accepted to Texas A&amp;M, Catalina to UT Arlington, Madison to Sam Houston and Texas State, and Mayra to UTSA!!!</a:t>
            </a:r>
            <a:endParaRPr b="1" sz="2000">
              <a:solidFill>
                <a:schemeClr val="dk1"/>
              </a:solidFill>
            </a:endParaRPr>
          </a:p>
          <a:p>
            <a:pPr indent="0" lvl="0" marL="0" rtl="0" algn="ctr">
              <a:spcBef>
                <a:spcPts val="0"/>
              </a:spcBef>
              <a:spcAft>
                <a:spcPts val="0"/>
              </a:spcAft>
              <a:buNone/>
            </a:pPr>
            <a:r>
              <a:t/>
            </a:r>
            <a:endParaRPr b="1"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09" name="Google Shape;109;p14"/>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5"/>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15" name="Google Shape;115;p15"/>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Senior Decision</a:t>
            </a:r>
            <a:endParaRPr sz="1000"/>
          </a:p>
        </p:txBody>
      </p:sp>
      <p:sp>
        <p:nvSpPr>
          <p:cNvPr id="116" name="Google Shape;116;p15"/>
          <p:cNvSpPr txBox="1"/>
          <p:nvPr/>
        </p:nvSpPr>
        <p:spPr>
          <a:xfrm>
            <a:off x="979250" y="567350"/>
            <a:ext cx="7424700" cy="536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lnSpc>
                <a:spcPct val="115000"/>
              </a:lnSpc>
              <a:spcBef>
                <a:spcPts val="0"/>
              </a:spcBef>
              <a:spcAft>
                <a:spcPts val="0"/>
              </a:spcAft>
              <a:buNone/>
            </a:pPr>
            <a:r>
              <a:t/>
            </a:r>
            <a:endParaRPr b="1" sz="2400">
              <a:solidFill>
                <a:srgbClr val="B71E42"/>
              </a:solidFill>
            </a:endParaRPr>
          </a:p>
          <a:p>
            <a:pPr indent="0" lvl="0" marL="0" rtl="0" algn="ctr">
              <a:lnSpc>
                <a:spcPct val="115000"/>
              </a:lnSpc>
              <a:spcBef>
                <a:spcPts val="0"/>
              </a:spcBef>
              <a:spcAft>
                <a:spcPts val="0"/>
              </a:spcAft>
              <a:buClr>
                <a:schemeClr val="dk1"/>
              </a:buClr>
              <a:buSzPts val="1100"/>
              <a:buFont typeface="Arial"/>
              <a:buNone/>
            </a:pPr>
            <a:r>
              <a:rPr b="1" lang="en" sz="2400">
                <a:solidFill>
                  <a:srgbClr val="B71E42"/>
                </a:solidFill>
              </a:rPr>
              <a:t>Let the University Know Your Decision</a:t>
            </a:r>
            <a:endParaRPr b="1" sz="2400">
              <a:solidFill>
                <a:srgbClr val="B71E42"/>
              </a:solidFill>
            </a:endParaRPr>
          </a:p>
          <a:p>
            <a:pPr indent="0" lvl="0" marL="0" rtl="0" algn="ctr">
              <a:lnSpc>
                <a:spcPct val="115000"/>
              </a:lnSpc>
              <a:spcBef>
                <a:spcPts val="0"/>
              </a:spcBef>
              <a:spcAft>
                <a:spcPts val="0"/>
              </a:spcAft>
              <a:buClr>
                <a:schemeClr val="dk1"/>
              </a:buClr>
              <a:buSzPts val="1100"/>
              <a:buFont typeface="Arial"/>
              <a:buNone/>
            </a:pPr>
            <a:r>
              <a:rPr lang="en" sz="2400">
                <a:solidFill>
                  <a:schemeClr val="dk1"/>
                </a:solidFill>
              </a:rPr>
              <a:t>This is usually an acceptance button on your university page.</a:t>
            </a:r>
            <a:endParaRPr sz="2400">
              <a:solidFill>
                <a:schemeClr val="dk1"/>
              </a:solidFill>
            </a:endParaRPr>
          </a:p>
          <a:p>
            <a:pPr indent="0" lvl="0" marL="0" rtl="0" algn="ctr">
              <a:lnSpc>
                <a:spcPct val="115000"/>
              </a:lnSpc>
              <a:spcBef>
                <a:spcPts val="0"/>
              </a:spcBef>
              <a:spcAft>
                <a:spcPts val="0"/>
              </a:spcAft>
              <a:buNone/>
            </a:pPr>
            <a:r>
              <a:t/>
            </a:r>
            <a:endParaRPr b="1" sz="2400">
              <a:solidFill>
                <a:srgbClr val="B71E42"/>
              </a:solidFill>
            </a:endParaRPr>
          </a:p>
          <a:p>
            <a:pPr indent="0" lvl="0" marL="0" rtl="0" algn="ctr">
              <a:lnSpc>
                <a:spcPct val="115000"/>
              </a:lnSpc>
              <a:spcBef>
                <a:spcPts val="0"/>
              </a:spcBef>
              <a:spcAft>
                <a:spcPts val="0"/>
              </a:spcAft>
              <a:buClr>
                <a:schemeClr val="dk1"/>
              </a:buClr>
              <a:buSzPts val="1100"/>
              <a:buFont typeface="Arial"/>
              <a:buNone/>
            </a:pPr>
            <a:r>
              <a:rPr b="1" lang="en" sz="2400">
                <a:solidFill>
                  <a:srgbClr val="B71E42"/>
                </a:solidFill>
              </a:rPr>
              <a:t>College Email</a:t>
            </a:r>
            <a:endParaRPr b="1" sz="2400">
              <a:solidFill>
                <a:srgbClr val="B71E42"/>
              </a:solidFill>
            </a:endParaRPr>
          </a:p>
          <a:p>
            <a:pPr indent="0" lvl="0" marL="0" rtl="0" algn="ctr">
              <a:lnSpc>
                <a:spcPct val="115000"/>
              </a:lnSpc>
              <a:spcBef>
                <a:spcPts val="0"/>
              </a:spcBef>
              <a:spcAft>
                <a:spcPts val="0"/>
              </a:spcAft>
              <a:buClr>
                <a:schemeClr val="dk1"/>
              </a:buClr>
              <a:buSzPts val="1100"/>
              <a:buFont typeface="Arial"/>
              <a:buNone/>
            </a:pPr>
            <a:r>
              <a:rPr lang="en" sz="2400">
                <a:solidFill>
                  <a:schemeClr val="dk1"/>
                </a:solidFill>
              </a:rPr>
              <a:t>Check your college email on a regular basis.</a:t>
            </a:r>
            <a:endParaRPr sz="24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sz="2400">
              <a:solidFill>
                <a:schemeClr val="dk1"/>
              </a:solidFill>
            </a:endParaRPr>
          </a:p>
          <a:p>
            <a:pPr indent="0" lvl="0" marL="0" rtl="0" algn="ctr">
              <a:spcBef>
                <a:spcPts val="0"/>
              </a:spcBef>
              <a:spcAft>
                <a:spcPts val="0"/>
              </a:spcAft>
              <a:buNone/>
            </a:pPr>
            <a:r>
              <a:t/>
            </a:r>
            <a:endParaRPr sz="20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17" name="Google Shape;117;p15"/>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6"/>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23" name="Google Shape;123;p16"/>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Senior Decision</a:t>
            </a:r>
            <a:endParaRPr sz="1000"/>
          </a:p>
        </p:txBody>
      </p:sp>
      <p:sp>
        <p:nvSpPr>
          <p:cNvPr id="124" name="Google Shape;124;p16"/>
          <p:cNvSpPr txBox="1"/>
          <p:nvPr/>
        </p:nvSpPr>
        <p:spPr>
          <a:xfrm>
            <a:off x="979250" y="567350"/>
            <a:ext cx="7424700" cy="494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lnSpc>
                <a:spcPct val="115000"/>
              </a:lnSpc>
              <a:spcBef>
                <a:spcPts val="0"/>
              </a:spcBef>
              <a:spcAft>
                <a:spcPts val="0"/>
              </a:spcAft>
              <a:buNone/>
            </a:pPr>
            <a:r>
              <a:t/>
            </a:r>
            <a:endParaRPr sz="2400">
              <a:solidFill>
                <a:schemeClr val="dk1"/>
              </a:solidFill>
            </a:endParaRPr>
          </a:p>
          <a:p>
            <a:pPr indent="0" lvl="0" marL="0" rtl="0" algn="ctr">
              <a:lnSpc>
                <a:spcPct val="115000"/>
              </a:lnSpc>
              <a:spcBef>
                <a:spcPts val="0"/>
              </a:spcBef>
              <a:spcAft>
                <a:spcPts val="0"/>
              </a:spcAft>
              <a:buNone/>
            </a:pPr>
            <a:r>
              <a:rPr b="1" lang="en" sz="2400">
                <a:solidFill>
                  <a:srgbClr val="B71E42"/>
                </a:solidFill>
              </a:rPr>
              <a:t>Housing</a:t>
            </a:r>
            <a:endParaRPr b="1" sz="2400">
              <a:solidFill>
                <a:srgbClr val="B71E42"/>
              </a:solidFill>
            </a:endParaRPr>
          </a:p>
          <a:p>
            <a:pPr indent="0" lvl="0" marL="0" rtl="0" algn="ctr">
              <a:lnSpc>
                <a:spcPct val="115000"/>
              </a:lnSpc>
              <a:spcBef>
                <a:spcPts val="0"/>
              </a:spcBef>
              <a:spcAft>
                <a:spcPts val="0"/>
              </a:spcAft>
              <a:buNone/>
            </a:pPr>
            <a:r>
              <a:rPr lang="en" sz="2400">
                <a:solidFill>
                  <a:schemeClr val="dk1"/>
                </a:solidFill>
              </a:rPr>
              <a:t>You will need to choose whether you are staying on campus or at home. You need to let the university know. Campus housing goes fast. </a:t>
            </a:r>
            <a:endParaRPr sz="2400">
              <a:solidFill>
                <a:schemeClr val="dk1"/>
              </a:solidFill>
            </a:endParaRPr>
          </a:p>
          <a:p>
            <a:pPr indent="0" lvl="0" marL="0" rtl="0" algn="ctr">
              <a:lnSpc>
                <a:spcPct val="115000"/>
              </a:lnSpc>
              <a:spcBef>
                <a:spcPts val="0"/>
              </a:spcBef>
              <a:spcAft>
                <a:spcPts val="0"/>
              </a:spcAft>
              <a:buNone/>
            </a:pPr>
            <a:r>
              <a:t/>
            </a:r>
            <a:endParaRPr sz="2400">
              <a:solidFill>
                <a:schemeClr val="dk1"/>
              </a:solidFill>
            </a:endParaRPr>
          </a:p>
          <a:p>
            <a:pPr indent="0" lvl="0" marL="0" rtl="0" algn="ctr">
              <a:lnSpc>
                <a:spcPct val="115000"/>
              </a:lnSpc>
              <a:spcBef>
                <a:spcPts val="0"/>
              </a:spcBef>
              <a:spcAft>
                <a:spcPts val="0"/>
              </a:spcAft>
              <a:buNone/>
            </a:pPr>
            <a:r>
              <a:t/>
            </a:r>
            <a:endParaRPr sz="2400">
              <a:solidFill>
                <a:schemeClr val="dk1"/>
              </a:solidFill>
            </a:endParaRPr>
          </a:p>
          <a:p>
            <a:pPr indent="0" lvl="0" marL="0" rtl="0" algn="ctr">
              <a:spcBef>
                <a:spcPts val="0"/>
              </a:spcBef>
              <a:spcAft>
                <a:spcPts val="0"/>
              </a:spcAft>
              <a:buNone/>
            </a:pPr>
            <a:r>
              <a:t/>
            </a:r>
            <a:endParaRPr sz="20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25" name="Google Shape;125;p16"/>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7"/>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31" name="Google Shape;131;p17"/>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Senior Decision</a:t>
            </a:r>
            <a:endParaRPr sz="1000"/>
          </a:p>
        </p:txBody>
      </p:sp>
      <p:sp>
        <p:nvSpPr>
          <p:cNvPr id="132" name="Google Shape;132;p17"/>
          <p:cNvSpPr txBox="1"/>
          <p:nvPr/>
        </p:nvSpPr>
        <p:spPr>
          <a:xfrm>
            <a:off x="979250" y="567350"/>
            <a:ext cx="7424700" cy="494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l">
              <a:lnSpc>
                <a:spcPct val="115000"/>
              </a:lnSpc>
              <a:spcBef>
                <a:spcPts val="0"/>
              </a:spcBef>
              <a:spcAft>
                <a:spcPts val="0"/>
              </a:spcAft>
              <a:buNone/>
            </a:pPr>
            <a:r>
              <a:t/>
            </a:r>
            <a:endParaRPr sz="2400">
              <a:solidFill>
                <a:schemeClr val="dk1"/>
              </a:solidFill>
            </a:endParaRPr>
          </a:p>
          <a:p>
            <a:pPr indent="0" lvl="0" marL="0" rtl="0" algn="ctr">
              <a:lnSpc>
                <a:spcPct val="115000"/>
              </a:lnSpc>
              <a:spcBef>
                <a:spcPts val="0"/>
              </a:spcBef>
              <a:spcAft>
                <a:spcPts val="0"/>
              </a:spcAft>
              <a:buNone/>
            </a:pPr>
            <a:r>
              <a:rPr b="1" lang="en" sz="2400">
                <a:solidFill>
                  <a:srgbClr val="B71E42"/>
                </a:solidFill>
              </a:rPr>
              <a:t>Orientation</a:t>
            </a:r>
            <a:endParaRPr b="1" sz="2400">
              <a:solidFill>
                <a:srgbClr val="B71E42"/>
              </a:solidFill>
            </a:endParaRPr>
          </a:p>
          <a:p>
            <a:pPr indent="0" lvl="0" marL="0" rtl="0" algn="ctr">
              <a:lnSpc>
                <a:spcPct val="115000"/>
              </a:lnSpc>
              <a:spcBef>
                <a:spcPts val="0"/>
              </a:spcBef>
              <a:spcAft>
                <a:spcPts val="0"/>
              </a:spcAft>
              <a:buNone/>
            </a:pPr>
            <a:r>
              <a:rPr lang="en" sz="2400">
                <a:solidFill>
                  <a:schemeClr val="dk1"/>
                </a:solidFill>
              </a:rPr>
              <a:t>Most schools require New Student Orientation. This will take place over the summer. Sign up as early as possible since this is usually when you schedule your classes. Orientation usually costs $100-200. </a:t>
            </a:r>
            <a:endParaRPr sz="2400">
              <a:solidFill>
                <a:schemeClr val="dk1"/>
              </a:solidFill>
            </a:endParaRPr>
          </a:p>
          <a:p>
            <a:pPr indent="0" lvl="0" marL="0" rtl="0" algn="ctr">
              <a:lnSpc>
                <a:spcPct val="115000"/>
              </a:lnSpc>
              <a:spcBef>
                <a:spcPts val="0"/>
              </a:spcBef>
              <a:spcAft>
                <a:spcPts val="0"/>
              </a:spcAft>
              <a:buNone/>
            </a:pPr>
            <a:r>
              <a:t/>
            </a:r>
            <a:endParaRPr sz="2400">
              <a:solidFill>
                <a:schemeClr val="dk1"/>
              </a:solidFill>
            </a:endParaRPr>
          </a:p>
          <a:p>
            <a:pPr indent="0" lvl="0" marL="0" rtl="0" algn="ctr">
              <a:spcBef>
                <a:spcPts val="0"/>
              </a:spcBef>
              <a:spcAft>
                <a:spcPts val="0"/>
              </a:spcAft>
              <a:buNone/>
            </a:pPr>
            <a:r>
              <a:t/>
            </a:r>
            <a:endParaRPr sz="20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33" name="Google Shape;133;p17"/>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8"/>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39" name="Google Shape;139;p18"/>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Senior Decision</a:t>
            </a:r>
            <a:endParaRPr sz="1000"/>
          </a:p>
        </p:txBody>
      </p:sp>
      <p:sp>
        <p:nvSpPr>
          <p:cNvPr id="140" name="Google Shape;140;p18"/>
          <p:cNvSpPr txBox="1"/>
          <p:nvPr/>
        </p:nvSpPr>
        <p:spPr>
          <a:xfrm>
            <a:off x="479100" y="262150"/>
            <a:ext cx="8379600" cy="5368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lnSpc>
                <a:spcPct val="115000"/>
              </a:lnSpc>
              <a:spcBef>
                <a:spcPts val="0"/>
              </a:spcBef>
              <a:spcAft>
                <a:spcPts val="0"/>
              </a:spcAft>
              <a:buNone/>
            </a:pPr>
            <a:r>
              <a:t/>
            </a:r>
            <a:endParaRPr sz="2400">
              <a:solidFill>
                <a:schemeClr val="dk1"/>
              </a:solidFill>
            </a:endParaRPr>
          </a:p>
          <a:p>
            <a:pPr indent="0" lvl="0" marL="0" rtl="0" algn="ctr">
              <a:lnSpc>
                <a:spcPct val="115000"/>
              </a:lnSpc>
              <a:spcBef>
                <a:spcPts val="0"/>
              </a:spcBef>
              <a:spcAft>
                <a:spcPts val="0"/>
              </a:spcAft>
              <a:buNone/>
            </a:pPr>
            <a:r>
              <a:rPr b="1" lang="en" sz="2400">
                <a:solidFill>
                  <a:srgbClr val="B71E42"/>
                </a:solidFill>
              </a:rPr>
              <a:t>Financial Aid</a:t>
            </a:r>
            <a:endParaRPr b="1" sz="2400">
              <a:solidFill>
                <a:srgbClr val="B71E42"/>
              </a:solidFill>
            </a:endParaRPr>
          </a:p>
          <a:p>
            <a:pPr indent="0" lvl="0" marL="0" rtl="0" algn="ctr">
              <a:lnSpc>
                <a:spcPct val="115000"/>
              </a:lnSpc>
              <a:spcBef>
                <a:spcPts val="0"/>
              </a:spcBef>
              <a:spcAft>
                <a:spcPts val="0"/>
              </a:spcAft>
              <a:buNone/>
            </a:pPr>
            <a:r>
              <a:rPr b="1" lang="en" sz="2400">
                <a:solidFill>
                  <a:schemeClr val="dk1"/>
                </a:solidFill>
              </a:rPr>
              <a:t>General Scholarship Application</a:t>
            </a:r>
            <a:r>
              <a:rPr lang="en" sz="2400">
                <a:solidFill>
                  <a:schemeClr val="dk1"/>
                </a:solidFill>
              </a:rPr>
              <a:t>- some of these are part of the college application and some are separate. If they are separate applications, make sure to submit by the deadline.</a:t>
            </a:r>
            <a:endParaRPr sz="2400">
              <a:solidFill>
                <a:schemeClr val="dk1"/>
              </a:solidFill>
            </a:endParaRPr>
          </a:p>
          <a:p>
            <a:pPr indent="0" lvl="0" marL="0" rtl="0" algn="ctr">
              <a:lnSpc>
                <a:spcPct val="115000"/>
              </a:lnSpc>
              <a:spcBef>
                <a:spcPts val="0"/>
              </a:spcBef>
              <a:spcAft>
                <a:spcPts val="0"/>
              </a:spcAft>
              <a:buNone/>
            </a:pPr>
            <a:r>
              <a:rPr b="1" lang="en" sz="2400">
                <a:solidFill>
                  <a:schemeClr val="dk1"/>
                </a:solidFill>
              </a:rPr>
              <a:t>FAFSA</a:t>
            </a:r>
            <a:r>
              <a:rPr lang="en" sz="2400">
                <a:solidFill>
                  <a:schemeClr val="dk1"/>
                </a:solidFill>
              </a:rPr>
              <a:t>- If you have not yet completed and submitted your FAFSA, this needs to be done ASAP.</a:t>
            </a:r>
            <a:endParaRPr sz="2400">
              <a:solidFill>
                <a:schemeClr val="dk1"/>
              </a:solidFill>
            </a:endParaRPr>
          </a:p>
          <a:p>
            <a:pPr indent="0" lvl="0" marL="0" rtl="0" algn="ctr">
              <a:lnSpc>
                <a:spcPct val="115000"/>
              </a:lnSpc>
              <a:spcBef>
                <a:spcPts val="0"/>
              </a:spcBef>
              <a:spcAft>
                <a:spcPts val="0"/>
              </a:spcAft>
              <a:buNone/>
            </a:pPr>
            <a:r>
              <a:rPr b="1" lang="en" sz="2400">
                <a:solidFill>
                  <a:schemeClr val="dk1"/>
                </a:solidFill>
              </a:rPr>
              <a:t>Scholarships</a:t>
            </a:r>
            <a:r>
              <a:rPr lang="en" sz="2400">
                <a:solidFill>
                  <a:schemeClr val="dk1"/>
                </a:solidFill>
              </a:rPr>
              <a:t>- Complete as many scholarships as possible. </a:t>
            </a:r>
            <a:endParaRPr b="1" sz="2400">
              <a:solidFill>
                <a:srgbClr val="B71E42"/>
              </a:solidFill>
            </a:endParaRPr>
          </a:p>
          <a:p>
            <a:pPr indent="0" lvl="0" marL="0" rtl="0" algn="ctr">
              <a:spcBef>
                <a:spcPts val="0"/>
              </a:spcBef>
              <a:spcAft>
                <a:spcPts val="0"/>
              </a:spcAft>
              <a:buNone/>
            </a:pPr>
            <a:r>
              <a:t/>
            </a:r>
            <a:endParaRPr sz="20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41" name="Google Shape;141;p18"/>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47" name="Google Shape;147;p19"/>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Senior Decision</a:t>
            </a:r>
            <a:endParaRPr sz="1000"/>
          </a:p>
        </p:txBody>
      </p:sp>
      <p:sp>
        <p:nvSpPr>
          <p:cNvPr id="148" name="Google Shape;148;p19"/>
          <p:cNvSpPr txBox="1"/>
          <p:nvPr/>
        </p:nvSpPr>
        <p:spPr>
          <a:xfrm>
            <a:off x="479100" y="262150"/>
            <a:ext cx="8379600" cy="509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lnSpc>
                <a:spcPct val="115000"/>
              </a:lnSpc>
              <a:spcBef>
                <a:spcPts val="0"/>
              </a:spcBef>
              <a:spcAft>
                <a:spcPts val="0"/>
              </a:spcAft>
              <a:buNone/>
            </a:pPr>
            <a:r>
              <a:t/>
            </a:r>
            <a:endParaRPr sz="2400">
              <a:solidFill>
                <a:schemeClr val="dk1"/>
              </a:solidFill>
            </a:endParaRPr>
          </a:p>
          <a:p>
            <a:pPr indent="0" lvl="0" marL="0" rtl="0" algn="ctr">
              <a:lnSpc>
                <a:spcPct val="115000"/>
              </a:lnSpc>
              <a:spcBef>
                <a:spcPts val="0"/>
              </a:spcBef>
              <a:spcAft>
                <a:spcPts val="0"/>
              </a:spcAft>
              <a:buNone/>
            </a:pPr>
            <a:r>
              <a:rPr b="1" lang="en" sz="2400">
                <a:solidFill>
                  <a:srgbClr val="B71E42"/>
                </a:solidFill>
              </a:rPr>
              <a:t>Financial Aid</a:t>
            </a:r>
            <a:endParaRPr b="1" sz="2400">
              <a:solidFill>
                <a:srgbClr val="B71E42"/>
              </a:solidFill>
            </a:endParaRPr>
          </a:p>
          <a:p>
            <a:pPr indent="0" lvl="0" marL="0" rtl="0" algn="ctr">
              <a:spcBef>
                <a:spcPts val="0"/>
              </a:spcBef>
              <a:spcAft>
                <a:spcPts val="0"/>
              </a:spcAft>
              <a:buNone/>
            </a:pPr>
            <a:r>
              <a:rPr b="1" lang="en" sz="2400">
                <a:solidFill>
                  <a:schemeClr val="dk1"/>
                </a:solidFill>
              </a:rPr>
              <a:t>Federal Pell Grant</a:t>
            </a:r>
            <a:endParaRPr b="1" sz="2400">
              <a:solidFill>
                <a:schemeClr val="dk1"/>
              </a:solidFill>
            </a:endParaRPr>
          </a:p>
          <a:p>
            <a:pPr indent="0" lvl="0" marL="0" rtl="0" algn="ctr">
              <a:spcBef>
                <a:spcPts val="0"/>
              </a:spcBef>
              <a:spcAft>
                <a:spcPts val="0"/>
              </a:spcAft>
              <a:buNone/>
            </a:pPr>
            <a:r>
              <a:rPr b="1" lang="en" sz="2400">
                <a:solidFill>
                  <a:schemeClr val="dk1"/>
                </a:solidFill>
              </a:rPr>
              <a:t>Texas Grant 1st year</a:t>
            </a:r>
            <a:endParaRPr b="1" sz="2400">
              <a:solidFill>
                <a:schemeClr val="dk1"/>
              </a:solidFill>
            </a:endParaRPr>
          </a:p>
          <a:p>
            <a:pPr indent="0" lvl="0" marL="0" rtl="0" algn="ctr">
              <a:spcBef>
                <a:spcPts val="0"/>
              </a:spcBef>
              <a:spcAft>
                <a:spcPts val="0"/>
              </a:spcAft>
              <a:buNone/>
            </a:pPr>
            <a:r>
              <a:rPr b="1" lang="en" sz="2400">
                <a:solidFill>
                  <a:schemeClr val="dk1"/>
                </a:solidFill>
              </a:rPr>
              <a:t>TPEG Grant (TX Grant Match)</a:t>
            </a:r>
            <a:endParaRPr b="1" sz="2400">
              <a:solidFill>
                <a:schemeClr val="dk1"/>
              </a:solidFill>
            </a:endParaRPr>
          </a:p>
          <a:p>
            <a:pPr indent="0" lvl="0" marL="0" rtl="0" algn="ctr">
              <a:spcBef>
                <a:spcPts val="0"/>
              </a:spcBef>
              <a:spcAft>
                <a:spcPts val="0"/>
              </a:spcAft>
              <a:buNone/>
            </a:pPr>
            <a:r>
              <a:rPr b="1" lang="en" sz="2400">
                <a:solidFill>
                  <a:schemeClr val="dk1"/>
                </a:solidFill>
              </a:rPr>
              <a:t>Fed Direct Loan- Subsidized</a:t>
            </a:r>
            <a:endParaRPr b="1" sz="2400">
              <a:solidFill>
                <a:schemeClr val="dk1"/>
              </a:solidFill>
            </a:endParaRPr>
          </a:p>
          <a:p>
            <a:pPr indent="0" lvl="0" marL="0" rtl="0" algn="ctr">
              <a:spcBef>
                <a:spcPts val="0"/>
              </a:spcBef>
              <a:spcAft>
                <a:spcPts val="0"/>
              </a:spcAft>
              <a:buNone/>
            </a:pPr>
            <a:r>
              <a:rPr b="1" lang="en" sz="2400">
                <a:solidFill>
                  <a:schemeClr val="dk1"/>
                </a:solidFill>
              </a:rPr>
              <a:t>Fed Direct Loan- Unsubsidized</a:t>
            </a:r>
            <a:endParaRPr b="1" sz="2400">
              <a:solidFill>
                <a:schemeClr val="dk1"/>
              </a:solidFill>
            </a:endParaRPr>
          </a:p>
          <a:p>
            <a:pPr indent="0" lvl="0" marL="0" rtl="0" algn="ctr">
              <a:spcBef>
                <a:spcPts val="0"/>
              </a:spcBef>
              <a:spcAft>
                <a:spcPts val="0"/>
              </a:spcAft>
              <a:buNone/>
            </a:pPr>
            <a:r>
              <a:rPr b="1" lang="en" sz="2400">
                <a:solidFill>
                  <a:schemeClr val="dk1"/>
                </a:solidFill>
              </a:rPr>
              <a:t>Federal Direct Parent Loan</a:t>
            </a:r>
            <a:endParaRPr b="1" sz="2400">
              <a:solidFill>
                <a:schemeClr val="dk1"/>
              </a:solidFill>
            </a:endParaRPr>
          </a:p>
          <a:p>
            <a:pPr indent="0" lvl="0" marL="0" rtl="0" algn="ctr">
              <a:spcBef>
                <a:spcPts val="0"/>
              </a:spcBef>
              <a:spcAft>
                <a:spcPts val="0"/>
              </a:spcAft>
              <a:buNone/>
            </a:pPr>
            <a:r>
              <a:rPr b="1" lang="en" sz="2400">
                <a:solidFill>
                  <a:schemeClr val="dk1"/>
                </a:solidFill>
              </a:rPr>
              <a:t>Work Study</a:t>
            </a:r>
            <a:endParaRPr b="1" sz="2400">
              <a:solidFill>
                <a:schemeClr val="dk1"/>
              </a:solidFill>
            </a:endParaRPr>
          </a:p>
          <a:p>
            <a:pPr indent="0" lvl="0" marL="0" rtl="0" algn="ctr">
              <a:spcBef>
                <a:spcPts val="0"/>
              </a:spcBef>
              <a:spcAft>
                <a:spcPts val="0"/>
              </a:spcAft>
              <a:buNone/>
            </a:pPr>
            <a:r>
              <a:t/>
            </a:r>
            <a:endParaRPr b="1" sz="24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49" name="Google Shape;149;p19"/>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nvSpPr>
        <p:spPr>
          <a:xfrm>
            <a:off x="397725" y="139800"/>
            <a:ext cx="86148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55" name="Google Shape;155;p20"/>
          <p:cNvSpPr txBox="1"/>
          <p:nvPr/>
        </p:nvSpPr>
        <p:spPr>
          <a:xfrm>
            <a:off x="903950" y="262150"/>
            <a:ext cx="75753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800">
                <a:solidFill>
                  <a:srgbClr val="00305D"/>
                </a:solidFill>
                <a:latin typeface="Roboto Condensed"/>
                <a:ea typeface="Roboto Condensed"/>
                <a:cs typeface="Roboto Condensed"/>
                <a:sym typeface="Roboto Condensed"/>
              </a:rPr>
              <a:t>Senior Decision</a:t>
            </a:r>
            <a:endParaRPr sz="1000"/>
          </a:p>
        </p:txBody>
      </p:sp>
      <p:sp>
        <p:nvSpPr>
          <p:cNvPr id="156" name="Google Shape;156;p20"/>
          <p:cNvSpPr txBox="1"/>
          <p:nvPr/>
        </p:nvSpPr>
        <p:spPr>
          <a:xfrm>
            <a:off x="479100" y="262150"/>
            <a:ext cx="8379600" cy="4728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lnSpc>
                <a:spcPct val="115000"/>
              </a:lnSpc>
              <a:spcBef>
                <a:spcPts val="0"/>
              </a:spcBef>
              <a:spcAft>
                <a:spcPts val="0"/>
              </a:spcAft>
              <a:buNone/>
            </a:pPr>
            <a:r>
              <a:t/>
            </a:r>
            <a:endParaRPr sz="2400">
              <a:solidFill>
                <a:schemeClr val="dk1"/>
              </a:solidFill>
            </a:endParaRPr>
          </a:p>
          <a:p>
            <a:pPr indent="0" lvl="0" marL="0" rtl="0" algn="ctr">
              <a:lnSpc>
                <a:spcPct val="115000"/>
              </a:lnSpc>
              <a:spcBef>
                <a:spcPts val="0"/>
              </a:spcBef>
              <a:spcAft>
                <a:spcPts val="0"/>
              </a:spcAft>
              <a:buNone/>
            </a:pPr>
            <a:r>
              <a:rPr b="1" lang="en" sz="2400">
                <a:solidFill>
                  <a:srgbClr val="B71E42"/>
                </a:solidFill>
              </a:rPr>
              <a:t>Financial Aid</a:t>
            </a:r>
            <a:endParaRPr b="1" sz="2400">
              <a:solidFill>
                <a:srgbClr val="B71E42"/>
              </a:solidFill>
            </a:endParaRPr>
          </a:p>
          <a:p>
            <a:pPr indent="0" lvl="0" marL="0" rtl="0" algn="ctr">
              <a:spcBef>
                <a:spcPts val="0"/>
              </a:spcBef>
              <a:spcAft>
                <a:spcPts val="0"/>
              </a:spcAft>
              <a:buNone/>
            </a:pPr>
            <a:r>
              <a:rPr b="1" lang="en" sz="2400">
                <a:solidFill>
                  <a:schemeClr val="dk1"/>
                </a:solidFill>
              </a:rPr>
              <a:t>You must accept or deny the financial aid being offered. There is usually a deadline. If you miss this deadline, you will not receive the financial aid. </a:t>
            </a:r>
            <a:endParaRPr b="1" sz="2400">
              <a:solidFill>
                <a:schemeClr val="dk1"/>
              </a:solidFill>
            </a:endParaRPr>
          </a:p>
          <a:p>
            <a:pPr indent="0" lvl="0" marL="0" rtl="0" algn="ctr">
              <a:spcBef>
                <a:spcPts val="0"/>
              </a:spcBef>
              <a:spcAft>
                <a:spcPts val="0"/>
              </a:spcAft>
              <a:buNone/>
            </a:pPr>
            <a:r>
              <a:t/>
            </a:r>
            <a:endParaRPr b="1" sz="2400">
              <a:solidFill>
                <a:schemeClr val="dk1"/>
              </a:solidFill>
            </a:endParaRPr>
          </a:p>
          <a:p>
            <a:pPr indent="0" lvl="0" marL="0" rtl="0" algn="ctr">
              <a:spcBef>
                <a:spcPts val="0"/>
              </a:spcBef>
              <a:spcAft>
                <a:spcPts val="0"/>
              </a:spcAft>
              <a:buNone/>
            </a:pPr>
            <a:r>
              <a:rPr b="1" lang="en" sz="2400">
                <a:solidFill>
                  <a:schemeClr val="dk1"/>
                </a:solidFill>
              </a:rPr>
              <a:t>You can call the university’s financial aid office and ask about other opportunities.  </a:t>
            </a:r>
            <a:endParaRPr b="1" sz="2400">
              <a:solidFill>
                <a:schemeClr val="dk1"/>
              </a:solidFill>
            </a:endParaRPr>
          </a:p>
          <a:p>
            <a:pPr indent="0" lvl="0" marL="0" rtl="0" algn="ctr">
              <a:spcBef>
                <a:spcPts val="0"/>
              </a:spcBef>
              <a:spcAft>
                <a:spcPts val="0"/>
              </a:spcAft>
              <a:buNone/>
            </a:pPr>
            <a:r>
              <a:t/>
            </a:r>
            <a:endParaRPr b="1" sz="2400">
              <a:solidFill>
                <a:schemeClr val="dk1"/>
              </a:solidFill>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a:p>
            <a:pPr indent="0" lvl="0" marL="0" rtl="0" algn="ctr">
              <a:spcBef>
                <a:spcPts val="0"/>
              </a:spcBef>
              <a:spcAft>
                <a:spcPts val="0"/>
              </a:spcAft>
              <a:buNone/>
            </a:pPr>
            <a:r>
              <a:t/>
            </a:r>
            <a:endParaRPr sz="2400">
              <a:solidFill>
                <a:schemeClr val="dk1"/>
              </a:solidFill>
              <a:latin typeface="Gill Sans"/>
              <a:ea typeface="Gill Sans"/>
              <a:cs typeface="Gill Sans"/>
              <a:sym typeface="Gill Sans"/>
            </a:endParaRPr>
          </a:p>
        </p:txBody>
      </p:sp>
      <p:sp>
        <p:nvSpPr>
          <p:cNvPr id="157" name="Google Shape;157;p20"/>
          <p:cNvSpPr txBox="1"/>
          <p:nvPr/>
        </p:nvSpPr>
        <p:spPr>
          <a:xfrm>
            <a:off x="7745100" y="4697950"/>
            <a:ext cx="1359300" cy="384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solidFill>
                  <a:schemeClr val="lt1"/>
                </a:solidFill>
              </a:rPr>
              <a:t>hi</a:t>
            </a:r>
            <a:endParaRPr sz="13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